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Alata" charset="1" panose="00000500000000000000"/>
      <p:regular r:id="rId38"/>
    </p:embeddedFont>
    <p:embeddedFont>
      <p:font typeface="Glacial Indifference" charset="1" panose="00000000000000000000"/>
      <p:regular r:id="rId39"/>
    </p:embeddedFont>
    <p:embeddedFont>
      <p:font typeface="Glacial Indifference Bold" charset="1" panose="00000800000000000000"/>
      <p:regular r:id="rId40"/>
    </p:embeddedFont>
    <p:embeddedFont>
      <p:font typeface="Open Sans" charset="1" panose="020B0606030504020204"/>
      <p:regular r:id="rId41"/>
    </p:embeddedFont>
    <p:embeddedFont>
      <p:font typeface="Open Sans Bold" charset="1" panose="020B0806030504020204"/>
      <p:regular r:id="rId42"/>
    </p:embeddedFont>
    <p:embeddedFont>
      <p:font typeface="Arimo" charset="1" panose="020B0604020202020204"/>
      <p:regular r:id="rId43"/>
    </p:embeddedFont>
    <p:embeddedFont>
      <p:font typeface="Glacial Indifference Italics" charset="1" panose="000000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jpe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Relationship Id="rId8" Target="../media/image34.png" Type="http://schemas.openxmlformats.org/officeDocument/2006/relationships/image"/><Relationship Id="rId9" Target="../media/image35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png" Type="http://schemas.openxmlformats.org/officeDocument/2006/relationships/image"/><Relationship Id="rId14" Target="../media/image47.svg" Type="http://schemas.openxmlformats.org/officeDocument/2006/relationships/image"/><Relationship Id="rId15" Target="../media/image48.png" Type="http://schemas.openxmlformats.org/officeDocument/2006/relationships/image"/><Relationship Id="rId16" Target="../media/image49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7.jpe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98333" y="-1944177"/>
            <a:ext cx="14034670" cy="4771788"/>
          </a:xfrm>
          <a:custGeom>
            <a:avLst/>
            <a:gdLst/>
            <a:ahLst/>
            <a:cxnLst/>
            <a:rect r="r" b="b" t="t" l="l"/>
            <a:pathLst>
              <a:path h="4771788" w="14034670">
                <a:moveTo>
                  <a:pt x="0" y="0"/>
                </a:moveTo>
                <a:lnTo>
                  <a:pt x="14034670" y="0"/>
                </a:lnTo>
                <a:lnTo>
                  <a:pt x="14034670" y="4771788"/>
                </a:lnTo>
                <a:lnTo>
                  <a:pt x="0" y="477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36337" y="0"/>
            <a:ext cx="6851663" cy="10287000"/>
          </a:xfrm>
          <a:custGeom>
            <a:avLst/>
            <a:gdLst/>
            <a:ahLst/>
            <a:cxnLst/>
            <a:rect r="r" b="b" t="t" l="l"/>
            <a:pathLst>
              <a:path h="10287000" w="6851663">
                <a:moveTo>
                  <a:pt x="0" y="0"/>
                </a:moveTo>
                <a:lnTo>
                  <a:pt x="6851663" y="0"/>
                </a:lnTo>
                <a:lnTo>
                  <a:pt x="68516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" t="0" r="-1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34941"/>
            <a:ext cx="1034655" cy="818472"/>
          </a:xfrm>
          <a:custGeom>
            <a:avLst/>
            <a:gdLst/>
            <a:ahLst/>
            <a:cxnLst/>
            <a:rect r="r" b="b" t="t" l="l"/>
            <a:pathLst>
              <a:path h="818472" w="1034655">
                <a:moveTo>
                  <a:pt x="0" y="0"/>
                </a:moveTo>
                <a:lnTo>
                  <a:pt x="1034655" y="0"/>
                </a:lnTo>
                <a:lnTo>
                  <a:pt x="1034655" y="818472"/>
                </a:lnTo>
                <a:lnTo>
                  <a:pt x="0" y="8184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149705" y="3368058"/>
            <a:ext cx="47625" cy="3802747"/>
            <a:chOff x="0" y="0"/>
            <a:chExt cx="12543" cy="1001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1001547"/>
            </a:xfrm>
            <a:custGeom>
              <a:avLst/>
              <a:gdLst/>
              <a:ahLst/>
              <a:cxnLst/>
              <a:rect r="r" b="b" t="t" l="l"/>
              <a:pathLst>
                <a:path h="1001547" w="12543">
                  <a:moveTo>
                    <a:pt x="0" y="0"/>
                  </a:moveTo>
                  <a:lnTo>
                    <a:pt x="12543" y="0"/>
                  </a:lnTo>
                  <a:lnTo>
                    <a:pt x="12543" y="1001547"/>
                  </a:lnTo>
                  <a:lnTo>
                    <a:pt x="0" y="100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103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46027" y="2649391"/>
            <a:ext cx="12869492" cy="442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5"/>
              </a:lnSpc>
            </a:pPr>
            <a:r>
              <a:rPr lang="en-US" sz="6453" spc="696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TREE-SPECIES-CLASSIFICATION</a:t>
            </a:r>
          </a:p>
          <a:p>
            <a:pPr algn="l" marL="0" indent="0" lvl="0">
              <a:lnSpc>
                <a:spcPts val="1787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230364" y="1653731"/>
            <a:ext cx="2991685" cy="35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8"/>
              </a:lnSpc>
            </a:pPr>
            <a:r>
              <a:rPr lang="en-US" sz="2531" spc="1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Helwan universty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2400" y="10287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09117" y="1318446"/>
            <a:ext cx="9104504" cy="721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8"/>
              </a:lnSpc>
            </a:pP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Summary of ResNet Architecture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ResNet architecture employs residual connections, addressing the degradation problem in deep networks and enabling efficient training of very deep models. Key features include: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Skip connections: Allow gradients to flow directly, improving training stability.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Modular design: Stackable residual blocks facilitate custom deep model construction.</a:t>
            </a:r>
          </a:p>
          <a:p>
            <a:pPr algn="l">
              <a:lnSpc>
                <a:spcPts val="2768"/>
              </a:lnSpc>
            </a:pPr>
          </a:p>
          <a:p>
            <a:pPr algn="l">
              <a:lnSpc>
                <a:spcPts val="2768"/>
              </a:lnSpc>
            </a:pP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Advantages of ResNet: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Handles deep architectures effectively with residual connections.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Achieves high accuracy while minimizing vanishing gradient issues.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Adaptable to various tasks through customizations.</a:t>
            </a:r>
          </a:p>
          <a:p>
            <a:pPr algn="l">
              <a:lnSpc>
                <a:spcPts val="2768"/>
              </a:lnSpc>
            </a:pP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Limitations: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Requires careful regularization (e.g., Dropout, weight decay) to prevent overfitting.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Computational cost increases with deeper architectures.</a:t>
            </a:r>
          </a:p>
          <a:p>
            <a:pPr algn="l">
              <a:lnSpc>
                <a:spcPts val="276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09117" y="819189"/>
            <a:ext cx="7844812" cy="54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6"/>
              </a:lnSpc>
              <a:spcBef>
                <a:spcPct val="0"/>
              </a:spcBef>
            </a:pPr>
            <a:r>
              <a:rPr lang="en-US" sz="3219" spc="20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ResNet implementation continue...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752280" y="432048"/>
            <a:ext cx="4782733" cy="44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ResNet from Scratch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6105" y="432048"/>
            <a:ext cx="2936952" cy="44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Implmenetation: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105" y="1178982"/>
            <a:ext cx="15375257" cy="757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ons</a:t>
            </a:r>
          </a:p>
          <a:p>
            <a:pPr algn="l" marL="470360" indent="-235180" lvl="1">
              <a:lnSpc>
                <a:spcPts val="3050"/>
              </a:lnSpc>
              <a:spcBef>
                <a:spcPct val="0"/>
              </a:spcBef>
              <a:buAutoNum type="arabi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utational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omplexity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 marL="940720" indent="-313573" lvl="2">
              <a:lnSpc>
                <a:spcPts val="3050"/>
              </a:lnSpc>
              <a:buAutoNum type="alphaL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Deep arch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itectur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require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significant computational resources for training.</a:t>
            </a:r>
          </a:p>
          <a:p>
            <a:pPr algn="l" marL="940720" indent="-313573" lvl="2">
              <a:lnSpc>
                <a:spcPts val="3050"/>
              </a:lnSpc>
              <a:buAutoNum type="alphaL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Inference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may increase with deeper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networks.</a:t>
            </a:r>
          </a:p>
          <a:p>
            <a:pPr algn="l" marL="470360" indent="-235180" lvl="1">
              <a:lnSpc>
                <a:spcPts val="3050"/>
              </a:lnSpc>
              <a:buAutoNum type="arabi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mete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Tuni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ng:</a:t>
            </a:r>
          </a:p>
          <a:p>
            <a:pPr algn="l" marL="940720" indent="-313573" lvl="2">
              <a:lnSpc>
                <a:spcPts val="3050"/>
              </a:lnSpc>
              <a:buAutoNum type="alphaL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car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eful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tuning of hyp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rparameters (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g., learning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rate, cla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 weights, dropout rate) f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opt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 results.</a:t>
            </a:r>
          </a:p>
          <a:p>
            <a:pPr algn="l" marL="940720" indent="-313573" lvl="2">
              <a:lnSpc>
                <a:spcPts val="3050"/>
              </a:lnSpc>
              <a:buAutoNum type="alphaL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Inefficient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tuning c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lead to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overfitting o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erfi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ting.</a:t>
            </a:r>
          </a:p>
          <a:p>
            <a:pPr algn="l" marL="470360" indent="-235180" lvl="1">
              <a:lnSpc>
                <a:spcPts val="3050"/>
              </a:lnSpc>
              <a:buAutoNum type="arabi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 Size Sensitivity:</a:t>
            </a:r>
          </a:p>
          <a:p>
            <a:pPr algn="l" marL="940720" indent="-313573" lvl="2">
              <a:lnSpc>
                <a:spcPts val="3050"/>
              </a:lnSpc>
              <a:buAutoNum type="alphaL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May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und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erperform on small datas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without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suffic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ient augmenta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 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ransf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le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arn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g.</a:t>
            </a:r>
          </a:p>
          <a:p>
            <a:pPr algn="l" marL="940720" indent="-313573" lvl="2">
              <a:lnSpc>
                <a:spcPts val="3050"/>
              </a:lnSpc>
              <a:buAutoNum type="alphaL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arge mod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els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 overfit sm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d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atasets if not regu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rized well.</a:t>
            </a:r>
          </a:p>
          <a:p>
            <a:pPr algn="l" marL="470360" indent="-235180" lvl="1">
              <a:lnSpc>
                <a:spcPts val="3050"/>
              </a:lnSpc>
              <a:buAutoNum type="arabi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ation Compl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ty:</a:t>
            </a:r>
          </a:p>
          <a:p>
            <a:pPr algn="l" marL="940720" indent="-313573" lvl="2">
              <a:lnSpc>
                <a:spcPts val="3050"/>
              </a:lnSpc>
              <a:buAutoNum type="alphaL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ustom im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plem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ntation of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residu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 b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locks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adds complexity compared to usi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 p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re-bu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esN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models f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rom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lib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aries lik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orFlow/Keras.</a:t>
            </a:r>
          </a:p>
          <a:p>
            <a:pPr algn="l" marL="470360" indent="-235180" lvl="1">
              <a:lnSpc>
                <a:spcPts val="3050"/>
              </a:lnSpc>
              <a:buAutoNum type="arabi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Ov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ng Risk:</a:t>
            </a:r>
          </a:p>
          <a:p>
            <a:pPr algn="l" marL="940720" indent="-313573" lvl="2">
              <a:lnSpc>
                <a:spcPts val="3050"/>
              </a:lnSpc>
              <a:buAutoNum type="alphaL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rge nu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mber of p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ame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ters (Dense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layers and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eepe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 blocks) increase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isk o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 overf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itting,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especially o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limi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ted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data.</a:t>
            </a:r>
          </a:p>
          <a:p>
            <a:pPr algn="l" marL="470360" indent="-235180" lvl="1">
              <a:lnSpc>
                <a:spcPts val="3050"/>
              </a:lnSpc>
              <a:spcBef>
                <a:spcPct val="0"/>
              </a:spcBef>
              <a:buAutoNum type="arabicPeriod" startAt="1"/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ng Time:</a:t>
            </a:r>
          </a:p>
          <a:p>
            <a:pPr algn="l">
              <a:lnSpc>
                <a:spcPts val="3050"/>
              </a:lnSpc>
            </a:pP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Tr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ain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deep models from scr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atch take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s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ignific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antly longer compar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sf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 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ng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wi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e-trained m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od</a:t>
            </a:r>
            <a:r>
              <a:rPr lang="en-US" sz="21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els.</a:t>
            </a:r>
          </a:p>
          <a:p>
            <a:pPr algn="l">
              <a:lnSpc>
                <a:spcPts val="19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752280" y="432048"/>
            <a:ext cx="4782733" cy="44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ResNet from Scratch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6105" y="432048"/>
            <a:ext cx="2936952" cy="44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Implmenetation: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105" y="1068898"/>
            <a:ext cx="14822305" cy="716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ros</a:t>
            </a:r>
          </a:p>
          <a:p>
            <a:pPr algn="l" marL="468664" indent="-234332" lvl="1">
              <a:lnSpc>
                <a:spcPts val="3039"/>
              </a:lnSpc>
              <a:spcBef>
                <a:spcPct val="0"/>
              </a:spcBef>
              <a:buAutoNum type="arabi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Residual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onnections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 marL="937328" indent="-312443" lvl="2">
              <a:lnSpc>
                <a:spcPts val="3039"/>
              </a:lnSpc>
              <a:buAutoNum type="alphaL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Mitig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vani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 gradi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problems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enabling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stabl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training of deep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networks.</a:t>
            </a:r>
          </a:p>
          <a:p>
            <a:pPr algn="l" marL="937328" indent="-312443" lvl="2">
              <a:lnSpc>
                <a:spcPts val="3039"/>
              </a:lnSpc>
              <a:buAutoNum type="alphaL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convergenc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nd ove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p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rforma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</a:p>
          <a:p>
            <a:pPr algn="l" marL="468664" indent="-234332" lvl="1">
              <a:lnSpc>
                <a:spcPts val="3039"/>
              </a:lnSpc>
              <a:spcBef>
                <a:spcPct val="0"/>
              </a:spcBef>
              <a:buAutoNum type="arabi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exible 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 marL="937328" indent="-312443" lvl="2">
              <a:lnSpc>
                <a:spcPts val="3039"/>
              </a:lnSpc>
              <a:buAutoNum type="alphaL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Modular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stru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ture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 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dual bl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ck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llow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customization fo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ffer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task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datasets.</a:t>
            </a:r>
          </a:p>
          <a:p>
            <a:pPr algn="l" marL="937328" indent="-312443" lvl="2">
              <a:lnSpc>
                <a:spcPts val="3039"/>
              </a:lnSpc>
              <a:buAutoNum type="alphaL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able 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eeper arch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ect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ures b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stack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 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ocks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 marL="468664" indent="-234332" lvl="1">
              <a:lnSpc>
                <a:spcPts val="3039"/>
              </a:lnSpc>
              <a:spcBef>
                <a:spcPct val="0"/>
              </a:spcBef>
              <a:buAutoNum type="arabi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g:</a:t>
            </a:r>
          </a:p>
          <a:p>
            <a:pPr algn="l" marL="937328" indent="-312443" lvl="2">
              <a:lnSpc>
                <a:spcPts val="3039"/>
              </a:lnSpc>
              <a:buAutoNum type="alphaL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archi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captu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erarchic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features, usefu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omplex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s.</a:t>
            </a:r>
          </a:p>
          <a:p>
            <a:pPr algn="l" marL="937328" indent="-312443" lvl="2">
              <a:lnSpc>
                <a:spcPts val="3039"/>
              </a:lnSpc>
              <a:buAutoNum type="alphaL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ustom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 layers (D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+ Dro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out)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nab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task-spe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ific adaptati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 marL="468664" indent="-234332" lvl="1">
              <a:lnSpc>
                <a:spcPts val="3039"/>
              </a:lnSpc>
              <a:spcBef>
                <a:spcPct val="0"/>
              </a:spcBef>
              <a:buAutoNum type="arabi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Regula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iza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tion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Tech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iqu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 marL="937328" indent="-312443" lvl="2">
              <a:lnSpc>
                <a:spcPts val="3039"/>
              </a:lnSpc>
              <a:buAutoNum type="alphaL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Dropou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L2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gul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ion p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vent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ov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ng.</a:t>
            </a:r>
          </a:p>
          <a:p>
            <a:pPr algn="l" marL="937328" indent="-312443" lvl="2">
              <a:lnSpc>
                <a:spcPts val="3039"/>
              </a:lnSpc>
              <a:buAutoNum type="alphaL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iza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tion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tabil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learn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acc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ng.</a:t>
            </a:r>
          </a:p>
          <a:p>
            <a:pPr algn="l" marL="468664" indent="-234332" lvl="1">
              <a:lnSpc>
                <a:spcPts val="3039"/>
              </a:lnSpc>
              <a:spcBef>
                <a:spcPct val="0"/>
              </a:spcBef>
              <a:buAutoNum type="arabi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Eff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ng:</a:t>
            </a:r>
          </a:p>
          <a:p>
            <a:pPr algn="l" marL="937328" indent="-312443" lvl="2">
              <a:lnSpc>
                <a:spcPts val="3039"/>
              </a:lnSpc>
              <a:buAutoNum type="alphaL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we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ig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 cl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ss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mbalanc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s.</a:t>
            </a:r>
          </a:p>
          <a:p>
            <a:pPr algn="l" marL="937328" indent="-312443" lvl="2">
              <a:lnSpc>
                <a:spcPts val="3039"/>
              </a:lnSpc>
              <a:buAutoNum type="alphaL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Adapt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ive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ng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(Red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ceLROnPla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eau)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pti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miz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 perf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rma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 over epoch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s.</a:t>
            </a:r>
          </a:p>
          <a:p>
            <a:pPr algn="l" marL="468664" indent="-234332" lvl="1">
              <a:lnSpc>
                <a:spcPts val="3039"/>
              </a:lnSpc>
              <a:spcBef>
                <a:spcPct val="0"/>
              </a:spcBef>
              <a:buAutoNum type="arabicPeriod" startAt="1"/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End-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 Workflow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Cov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ers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eline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 da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training, vali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n,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g,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sa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 pr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17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19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47625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971426" y="256999"/>
            <a:ext cx="11891617" cy="9871420"/>
          </a:xfrm>
          <a:custGeom>
            <a:avLst/>
            <a:gdLst/>
            <a:ahLst/>
            <a:cxnLst/>
            <a:rect r="r" b="b" t="t" l="l"/>
            <a:pathLst>
              <a:path h="9871420" w="11891617">
                <a:moveTo>
                  <a:pt x="0" y="0"/>
                </a:moveTo>
                <a:lnTo>
                  <a:pt x="11891617" y="0"/>
                </a:lnTo>
                <a:lnTo>
                  <a:pt x="11891617" y="9871420"/>
                </a:lnTo>
                <a:lnTo>
                  <a:pt x="0" y="9871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2048"/>
            <a:ext cx="4318498" cy="90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ResNet implementation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Roc , AUC curve..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241830" y="0"/>
            <a:ext cx="9563262" cy="10219844"/>
          </a:xfrm>
          <a:custGeom>
            <a:avLst/>
            <a:gdLst/>
            <a:ahLst/>
            <a:cxnLst/>
            <a:rect r="r" b="b" t="t" l="l"/>
            <a:pathLst>
              <a:path h="10219844" w="9563262">
                <a:moveTo>
                  <a:pt x="0" y="0"/>
                </a:moveTo>
                <a:lnTo>
                  <a:pt x="9563262" y="0"/>
                </a:lnTo>
                <a:lnTo>
                  <a:pt x="9563262" y="10219844"/>
                </a:lnTo>
                <a:lnTo>
                  <a:pt x="0" y="1021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8606" y="398784"/>
            <a:ext cx="4087592" cy="90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ResNet implementation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Confusion Matrix..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687365" y="0"/>
            <a:ext cx="12075396" cy="8512548"/>
          </a:xfrm>
          <a:custGeom>
            <a:avLst/>
            <a:gdLst/>
            <a:ahLst/>
            <a:cxnLst/>
            <a:rect r="r" b="b" t="t" l="l"/>
            <a:pathLst>
              <a:path h="8512548" w="12075396">
                <a:moveTo>
                  <a:pt x="0" y="0"/>
                </a:moveTo>
                <a:lnTo>
                  <a:pt x="12075396" y="0"/>
                </a:lnTo>
                <a:lnTo>
                  <a:pt x="12075396" y="8512548"/>
                </a:lnTo>
                <a:lnTo>
                  <a:pt x="0" y="8512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91" t="0" r="-695" b="-55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8606" y="398784"/>
            <a:ext cx="4087592" cy="137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ResNet implementation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Precision , Recall, F1-Score..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502509" y="223133"/>
            <a:ext cx="12467157" cy="8286339"/>
          </a:xfrm>
          <a:custGeom>
            <a:avLst/>
            <a:gdLst/>
            <a:ahLst/>
            <a:cxnLst/>
            <a:rect r="r" b="b" t="t" l="l"/>
            <a:pathLst>
              <a:path h="8286339" w="12467157">
                <a:moveTo>
                  <a:pt x="0" y="0"/>
                </a:moveTo>
                <a:lnTo>
                  <a:pt x="12467156" y="0"/>
                </a:lnTo>
                <a:lnTo>
                  <a:pt x="12467156" y="8286339"/>
                </a:lnTo>
                <a:lnTo>
                  <a:pt x="0" y="828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13" t="0" r="-9900" b="-117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8606" y="398784"/>
            <a:ext cx="4087592" cy="90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ResNet implementation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Loss curve..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81671" y="8597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19189"/>
            <a:ext cx="7225230" cy="54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6"/>
              </a:lnSpc>
              <a:spcBef>
                <a:spcPct val="0"/>
              </a:spcBef>
            </a:pPr>
            <a:r>
              <a:rPr lang="en-US" sz="3219" spc="20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Xception Finetuning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757057"/>
            <a:ext cx="9145220" cy="750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re-trained Xception as a Feature Extractor:</a:t>
            </a:r>
          </a:p>
          <a:p>
            <a:pPr algn="l" marL="490852" indent="-245426" lvl="1">
              <a:lnSpc>
                <a:spcPts val="3182"/>
              </a:lnSpc>
              <a:buAutoNum type="arabicPeriod" startAt="1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Input: Image of shape (IMAGE_SIZE, IMAGE_SIZE, 3)</a:t>
            </a:r>
          </a:p>
          <a:p>
            <a:pPr algn="l" marL="490852" indent="-245426" lvl="1">
              <a:lnSpc>
                <a:spcPts val="3182"/>
              </a:lnSpc>
              <a:buAutoNum type="arabicPeriod" startAt="1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Xception Base:</a:t>
            </a:r>
          </a:p>
          <a:p>
            <a:pPr algn="l" marL="981704" indent="-327235" lvl="2">
              <a:lnSpc>
                <a:spcPts val="3182"/>
              </a:lnSpc>
              <a:buFont typeface="Arial"/>
              <a:buChar char="⚬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Pre-trained on ImageNet</a:t>
            </a:r>
          </a:p>
          <a:p>
            <a:pPr algn="l" marL="981704" indent="-327235" lvl="2">
              <a:lnSpc>
                <a:spcPts val="3182"/>
              </a:lnSpc>
              <a:buFont typeface="Arial"/>
              <a:buChar char="⚬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Frozen (weights do not update)</a:t>
            </a:r>
          </a:p>
          <a:p>
            <a:pPr algn="l" marL="490852" indent="-245426" lvl="1">
              <a:lnSpc>
                <a:spcPts val="3182"/>
              </a:lnSpc>
              <a:buAutoNum type="arabicPeriod" startAt="1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Custom Top Layers:</a:t>
            </a:r>
          </a:p>
          <a:p>
            <a:pPr algn="l" marL="981704" indent="-327235" lvl="2">
              <a:lnSpc>
                <a:spcPts val="3182"/>
              </a:lnSpc>
              <a:buFont typeface="Arial"/>
              <a:buChar char="⚬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GlobalAveragePooling2D: Reduces feature maps</a:t>
            </a:r>
          </a:p>
          <a:p>
            <a:pPr algn="l" marL="981704" indent="-327235" lvl="2">
              <a:lnSpc>
                <a:spcPts val="3182"/>
              </a:lnSpc>
              <a:buFont typeface="Arial"/>
              <a:buChar char="⚬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Dense(512, ReLU): Learns new task-specific features</a:t>
            </a:r>
          </a:p>
          <a:p>
            <a:pPr algn="l" marL="981704" indent="-327235" lvl="2">
              <a:lnSpc>
                <a:spcPts val="3182"/>
              </a:lnSpc>
              <a:buFont typeface="Arial"/>
              <a:buChar char="⚬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Dropout(0.5): Reduces overfitting</a:t>
            </a:r>
          </a:p>
          <a:p>
            <a:pPr algn="l" marL="981704" indent="-327235" lvl="2">
              <a:lnSpc>
                <a:spcPts val="3182"/>
              </a:lnSpc>
              <a:buFont typeface="Arial"/>
              <a:buChar char="⚬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Dense(num_classes, softmax): Outputs class probabilities</a:t>
            </a:r>
          </a:p>
          <a:p>
            <a:pPr algn="l" marL="490852" indent="-245426" lvl="1">
              <a:lnSpc>
                <a:spcPts val="3182"/>
              </a:lnSpc>
              <a:buAutoNum type="arabicPeriod" startAt="1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Loss: categorical_crossentropy</a:t>
            </a:r>
          </a:p>
          <a:p>
            <a:pPr algn="l" marL="490852" indent="-245426" lvl="1">
              <a:lnSpc>
                <a:spcPts val="3182"/>
              </a:lnSpc>
              <a:buAutoNum type="arabicPeriod" startAt="1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Optimizer: Adam with learning_rate=1e-4</a:t>
            </a:r>
          </a:p>
          <a:p>
            <a:pPr algn="l">
              <a:lnSpc>
                <a:spcPts val="3182"/>
              </a:lnSpc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Training Workflow:</a:t>
            </a:r>
          </a:p>
          <a:p>
            <a:pPr algn="l" marL="490852" indent="-245426" lvl="1">
              <a:lnSpc>
                <a:spcPts val="3182"/>
              </a:lnSpc>
              <a:buFont typeface="Arial"/>
              <a:buChar char="•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Training on augmented data from train_generator.</a:t>
            </a:r>
          </a:p>
          <a:p>
            <a:pPr algn="l" marL="490852" indent="-245426" lvl="1">
              <a:lnSpc>
                <a:spcPts val="3182"/>
              </a:lnSpc>
              <a:buFont typeface="Arial"/>
              <a:buChar char="•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Validation on X_val and y_val.</a:t>
            </a:r>
          </a:p>
          <a:p>
            <a:pPr algn="l" marL="490852" indent="-245426" lvl="1">
              <a:lnSpc>
                <a:spcPts val="3182"/>
              </a:lnSpc>
              <a:buFont typeface="Arial"/>
              <a:buChar char="•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Adjusts for class imbalance using class_weight.</a:t>
            </a:r>
          </a:p>
          <a:p>
            <a:pPr algn="l" marL="490852" indent="-245426" lvl="1">
              <a:lnSpc>
                <a:spcPts val="3182"/>
              </a:lnSpc>
              <a:buFont typeface="Arial"/>
              <a:buChar char="•"/>
            </a:pPr>
            <a:r>
              <a:rPr lang="en-US" sz="2273" spc="16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Evaluates loss and accuracy on the validation set</a:t>
            </a:r>
          </a:p>
          <a:p>
            <a:pPr algn="l">
              <a:lnSpc>
                <a:spcPts val="3182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2400" y="10287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09117" y="2026253"/>
            <a:ext cx="9104504" cy="618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Summary of Xception Architecture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Xception architecture replaces standard convolutions with Depthwise Separable Convolutions, which:</a:t>
            </a:r>
          </a:p>
          <a:p>
            <a:pPr algn="l">
              <a:lnSpc>
                <a:spcPts val="2768"/>
              </a:lnSpc>
            </a:pP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Reduce computational cost while maintaining accuracy.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Split the convolution process into two steps: spatial filtering and channel-wise combination.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 in a lightweight and efficient model.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Why Xception Works Well Here:</a:t>
            </a:r>
          </a:p>
          <a:p>
            <a:pPr algn="l">
              <a:lnSpc>
                <a:spcPts val="2768"/>
              </a:lnSpc>
            </a:pP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model’s efficiency makes it suitable for tasks with limited computational resources.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Transfer learning with pre-trained weights speeds up convergence and improves accuracy, especially for small datasets.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Adding a custom dense head allows for adaptation to the specific classification task.</a:t>
            </a:r>
          </a:p>
          <a:p>
            <a:pPr algn="l">
              <a:lnSpc>
                <a:spcPts val="2768"/>
              </a:lnSpc>
            </a:pPr>
            <a:r>
              <a:rPr lang="en-US" sz="1977" spc="1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276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880352" y="2766461"/>
            <a:ext cx="7601926" cy="1124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  <a:spcBef>
                <a:spcPct val="0"/>
              </a:spcBef>
            </a:pPr>
            <a:r>
              <a:rPr lang="en-US" sz="1628" spc="10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Advantages of Xception</a:t>
            </a:r>
          </a:p>
          <a:p>
            <a:pPr algn="ctr">
              <a:lnSpc>
                <a:spcPts val="2280"/>
              </a:lnSpc>
              <a:spcBef>
                <a:spcPct val="0"/>
              </a:spcBef>
            </a:pPr>
            <a:r>
              <a:rPr lang="en-US" sz="1628" spc="10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Computationally efficient compared to standard convolutional models.</a:t>
            </a:r>
          </a:p>
          <a:p>
            <a:pPr algn="ctr">
              <a:lnSpc>
                <a:spcPts val="2280"/>
              </a:lnSpc>
              <a:spcBef>
                <a:spcPct val="0"/>
              </a:spcBef>
            </a:pPr>
            <a:r>
              <a:rPr lang="en-US" sz="1628" spc="10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Provides high accuracy for image classification tasks.</a:t>
            </a:r>
          </a:p>
          <a:p>
            <a:pPr algn="ctr">
              <a:lnSpc>
                <a:spcPts val="2280"/>
              </a:lnSpc>
              <a:spcBef>
                <a:spcPct val="0"/>
              </a:spcBef>
            </a:pPr>
            <a:r>
              <a:rPr lang="en-US" sz="1628" spc="105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Lightweight architecture with fewer parameters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80352" y="4668028"/>
            <a:ext cx="6788518" cy="2017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sz="2324" spc="15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Limitations</a:t>
            </a:r>
          </a:p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sz="2324" spc="15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May underperform on very small datasets without fine-tuning.</a:t>
            </a:r>
          </a:p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sz="2324" spc="15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Transfer learning requires careful layer freezing and fine-tuning for optimal results.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9117" y="819189"/>
            <a:ext cx="7844812" cy="54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6"/>
              </a:lnSpc>
              <a:spcBef>
                <a:spcPct val="0"/>
              </a:spcBef>
            </a:pPr>
            <a:r>
              <a:rPr lang="en-US" sz="3219" spc="20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Xception Finetuning continue...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91452" y="1339533"/>
            <a:ext cx="12842963" cy="8649772"/>
          </a:xfrm>
          <a:custGeom>
            <a:avLst/>
            <a:gdLst/>
            <a:ahLst/>
            <a:cxnLst/>
            <a:rect r="r" b="b" t="t" l="l"/>
            <a:pathLst>
              <a:path h="8649772" w="12842963">
                <a:moveTo>
                  <a:pt x="0" y="0"/>
                </a:moveTo>
                <a:lnTo>
                  <a:pt x="12842963" y="0"/>
                </a:lnTo>
                <a:lnTo>
                  <a:pt x="12842963" y="8649772"/>
                </a:lnTo>
                <a:lnTo>
                  <a:pt x="0" y="8649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12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2048"/>
            <a:ext cx="4318498" cy="90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Xception Finetuning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Roc , AUC curve..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41" t="-32827" r="0" b="-328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3609871" y="3620653"/>
            <a:ext cx="11068259" cy="2224157"/>
            <a:chOff x="0" y="0"/>
            <a:chExt cx="2915097" cy="5857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5097" cy="585786"/>
            </a:xfrm>
            <a:custGeom>
              <a:avLst/>
              <a:gdLst/>
              <a:ahLst/>
              <a:cxnLst/>
              <a:rect r="r" b="b" t="t" l="l"/>
              <a:pathLst>
                <a:path h="585786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585786"/>
                  </a:lnTo>
                  <a:lnTo>
                    <a:pt x="0" y="585786"/>
                  </a:lnTo>
                  <a:close/>
                </a:path>
              </a:pathLst>
            </a:custGeom>
            <a:solidFill>
              <a:srgbClr val="F2F4F5">
                <a:alpha val="15686"/>
              </a:srgbClr>
            </a:solidFill>
            <a:ln w="38100" cap="sq">
              <a:solidFill>
                <a:srgbClr val="F2F4F5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2915097" cy="747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18275" y="3999826"/>
            <a:ext cx="10051450" cy="13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2"/>
              </a:lnSpc>
              <a:spcBef>
                <a:spcPct val="0"/>
              </a:spcBef>
            </a:pPr>
            <a:r>
              <a:rPr lang="en-US" sz="7815" spc="508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PROJECT DETAILS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251734" y="380529"/>
            <a:ext cx="9832605" cy="9790113"/>
          </a:xfrm>
          <a:custGeom>
            <a:avLst/>
            <a:gdLst/>
            <a:ahLst/>
            <a:cxnLst/>
            <a:rect r="r" b="b" t="t" l="l"/>
            <a:pathLst>
              <a:path h="9790113" w="9832605">
                <a:moveTo>
                  <a:pt x="0" y="0"/>
                </a:moveTo>
                <a:lnTo>
                  <a:pt x="9832605" y="0"/>
                </a:lnTo>
                <a:lnTo>
                  <a:pt x="9832605" y="9790113"/>
                </a:lnTo>
                <a:lnTo>
                  <a:pt x="0" y="979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3" r="0" b="-739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8714"/>
            <a:ext cx="3773486" cy="90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Xception Finetuning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Confusion Matrix..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447601" y="581671"/>
            <a:ext cx="12519361" cy="7695769"/>
          </a:xfrm>
          <a:custGeom>
            <a:avLst/>
            <a:gdLst/>
            <a:ahLst/>
            <a:cxnLst/>
            <a:rect r="r" b="b" t="t" l="l"/>
            <a:pathLst>
              <a:path h="7695769" w="12519361">
                <a:moveTo>
                  <a:pt x="0" y="0"/>
                </a:moveTo>
                <a:lnTo>
                  <a:pt x="12519361" y="0"/>
                </a:lnTo>
                <a:lnTo>
                  <a:pt x="12519361" y="7695769"/>
                </a:lnTo>
                <a:lnTo>
                  <a:pt x="0" y="7695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66" t="0" r="-271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8606" y="398784"/>
            <a:ext cx="4087592" cy="137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Xception Finetuning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Precision , Recall, F1-Score..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6628" y="1297980"/>
            <a:ext cx="6135205" cy="54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6"/>
              </a:lnSpc>
              <a:spcBef>
                <a:spcPct val="0"/>
              </a:spcBef>
            </a:pPr>
            <a:r>
              <a:rPr lang="en-US" sz="3219" spc="20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DenseNet Finetuning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3376" y="2007569"/>
            <a:ext cx="8902432" cy="8063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enseNet121 as a Feature Extractor:</a:t>
            </a:r>
          </a:p>
          <a:p>
            <a:pPr algn="l" marL="477821" indent="-238910" lvl="1">
              <a:lnSpc>
                <a:spcPts val="3098"/>
              </a:lnSpc>
              <a:buAutoNum type="arabicPeriod" startAt="1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Input: Images of shape (IMAGE_SIZE, IMAGE_SIZE, 3).</a:t>
            </a:r>
          </a:p>
          <a:p>
            <a:pPr algn="l" marL="477821" indent="-238910" lvl="1">
              <a:lnSpc>
                <a:spcPts val="3098"/>
              </a:lnSpc>
              <a:buAutoNum type="arabicPeriod" startAt="1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enseNet121 Base:</a:t>
            </a:r>
          </a:p>
          <a:p>
            <a:pPr algn="l" marL="955642" indent="-318547" lvl="2">
              <a:lnSpc>
                <a:spcPts val="3098"/>
              </a:lnSpc>
              <a:buFont typeface="Arial"/>
              <a:buChar char="⚬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Pre-trained on ImageNet.</a:t>
            </a:r>
          </a:p>
          <a:p>
            <a:pPr algn="l" marL="955642" indent="-318547" lvl="2">
              <a:lnSpc>
                <a:spcPts val="3098"/>
              </a:lnSpc>
              <a:buFont typeface="Arial"/>
              <a:buChar char="⚬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Frozen to preserve learned features.</a:t>
            </a:r>
          </a:p>
          <a:p>
            <a:pPr algn="l" marL="477821" indent="-238910" lvl="1">
              <a:lnSpc>
                <a:spcPts val="3098"/>
              </a:lnSpc>
              <a:buAutoNum type="arabicPeriod" startAt="1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Custom Top Layers:</a:t>
            </a:r>
          </a:p>
          <a:p>
            <a:pPr algn="l" marL="955642" indent="-318547" lvl="2">
              <a:lnSpc>
                <a:spcPts val="3098"/>
              </a:lnSpc>
              <a:buFont typeface="Arial"/>
              <a:buChar char="⚬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GlobalAveragePooling2D: Reduces feature maps to a vector.</a:t>
            </a:r>
          </a:p>
          <a:p>
            <a:pPr algn="l" marL="955642" indent="-318547" lvl="2">
              <a:lnSpc>
                <a:spcPts val="3098"/>
              </a:lnSpc>
              <a:buFont typeface="Arial"/>
              <a:buChar char="⚬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Dense(512, ReLU): Learns task-specific features.</a:t>
            </a:r>
          </a:p>
          <a:p>
            <a:pPr algn="l" marL="955642" indent="-318547" lvl="2">
              <a:lnSpc>
                <a:spcPts val="3098"/>
              </a:lnSpc>
              <a:buFont typeface="Arial"/>
              <a:buChar char="⚬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Dropout(0.5): Prevents overfitting.</a:t>
            </a:r>
          </a:p>
          <a:p>
            <a:pPr algn="l" marL="955642" indent="-318547" lvl="2">
              <a:lnSpc>
                <a:spcPts val="3098"/>
              </a:lnSpc>
              <a:buFont typeface="Arial"/>
              <a:buChar char="⚬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Dense(num_classes, softmax): Outputs class probabilities.</a:t>
            </a:r>
          </a:p>
          <a:p>
            <a:pPr algn="l" marL="477821" indent="-238910" lvl="1">
              <a:lnSpc>
                <a:spcPts val="3098"/>
              </a:lnSpc>
              <a:buAutoNum type="arabicPeriod" startAt="1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Loss: categorical_crossentropy for multi-class classification.</a:t>
            </a:r>
          </a:p>
          <a:p>
            <a:pPr algn="l" marL="477821" indent="-238910" lvl="1">
              <a:lnSpc>
                <a:spcPts val="3098"/>
              </a:lnSpc>
              <a:buAutoNum type="arabicPeriod" startAt="1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Optimizer: Adam with learning_rate=1e-4.</a:t>
            </a:r>
          </a:p>
          <a:p>
            <a:pPr algn="l">
              <a:lnSpc>
                <a:spcPts val="3098"/>
              </a:lnSpc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Training Workflow:</a:t>
            </a:r>
          </a:p>
          <a:p>
            <a:pPr algn="l" marL="477821" indent="-238910" lvl="1">
              <a:lnSpc>
                <a:spcPts val="3098"/>
              </a:lnSpc>
              <a:buFont typeface="Arial"/>
              <a:buChar char="•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 on augmented training data.</a:t>
            </a:r>
          </a:p>
          <a:p>
            <a:pPr algn="l" marL="477821" indent="-238910" lvl="1">
              <a:lnSpc>
                <a:spcPts val="3098"/>
              </a:lnSpc>
              <a:buFont typeface="Arial"/>
              <a:buChar char="•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Validate on the validation set.</a:t>
            </a:r>
          </a:p>
          <a:p>
            <a:pPr algn="l" marL="477821" indent="-238910" lvl="1">
              <a:lnSpc>
                <a:spcPts val="3098"/>
              </a:lnSpc>
              <a:buFont typeface="Arial"/>
              <a:buChar char="•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Adjust class weights to handle imbalances.</a:t>
            </a:r>
          </a:p>
          <a:p>
            <a:pPr algn="l" marL="477821" indent="-238910" lvl="1">
              <a:lnSpc>
                <a:spcPts val="3098"/>
              </a:lnSpc>
              <a:buFont typeface="Arial"/>
              <a:buChar char="•"/>
            </a:pPr>
            <a:r>
              <a:rPr lang="en-US" sz="2213" spc="1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Monitor metrics like loss and accuracy during training</a:t>
            </a:r>
          </a:p>
          <a:p>
            <a:pPr algn="l">
              <a:lnSpc>
                <a:spcPts val="3098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9117" y="819189"/>
            <a:ext cx="7844812" cy="54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6"/>
              </a:lnSpc>
              <a:spcBef>
                <a:spcPct val="0"/>
              </a:spcBef>
            </a:pPr>
            <a:r>
              <a:rPr lang="en-US" sz="3219" spc="20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DenseNet Finetuning continue...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9117" y="1702874"/>
            <a:ext cx="8115300" cy="810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spc="1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DenseNet Architecture: Key Features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spc="1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 Connectivity: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spc="1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Each layer receives inputs from all preceding layers in a Dense Block.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spc="1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This allows efficient feature reuse, improves gradient flow, and reduces the risk of vanishing gradients.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spc="1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Reduced Parameters: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spc="1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DenseNet requires fewer parameters compared to other models like ResNet because it avoids learning redundant features.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spc="1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Efficient Training: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spc="1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DenseNet's dense connections allow for improved flow of gradients during backpropagation, leading to faster and more stable convergence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spc="1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Why DenseNet Works Well Here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spc="1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DenseNet is highly effective for tasks involving small or medium-sized datasets because of its feature reuse.</a:t>
            </a:r>
          </a:p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 spc="131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Transfer learning with ImageNet pre-trained weights accelerates training and improves performance on datasets with limited samples.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29605" y="828714"/>
            <a:ext cx="9258395" cy="409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Advantages of DenseNet121</a:t>
            </a:r>
          </a:p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Feature Reuse: Features from earlier layers are reused in later layers, improving efficiency and performance.</a:t>
            </a:r>
          </a:p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Fewer Parameters: DenseNet achieves high accuracy with fewer parameters compared to traditional CNNs.</a:t>
            </a:r>
          </a:p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Improved Gradient Flow: Dense connections ensure better gradient flow, making the model easier to train.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95638" y="6133265"/>
            <a:ext cx="9492362" cy="2724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Limitations of DenseNet121</a:t>
            </a:r>
          </a:p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Computationally Intensive: Dense connections require additional memory and computation.</a:t>
            </a:r>
          </a:p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Complex Architecture: The dense connections can make the architecture harder to interpret and fine-tune.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65742" y="1418126"/>
            <a:ext cx="12556517" cy="8259931"/>
          </a:xfrm>
          <a:custGeom>
            <a:avLst/>
            <a:gdLst/>
            <a:ahLst/>
            <a:cxnLst/>
            <a:rect r="r" b="b" t="t" l="l"/>
            <a:pathLst>
              <a:path h="8259931" w="12556517">
                <a:moveTo>
                  <a:pt x="0" y="0"/>
                </a:moveTo>
                <a:lnTo>
                  <a:pt x="12556516" y="0"/>
                </a:lnTo>
                <a:lnTo>
                  <a:pt x="12556516" y="8259931"/>
                </a:lnTo>
                <a:lnTo>
                  <a:pt x="0" y="8259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2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2048"/>
            <a:ext cx="4318498" cy="90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DenseNet Finetuning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Roc , AUC carve..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207880" y="0"/>
            <a:ext cx="9502616" cy="10287000"/>
          </a:xfrm>
          <a:custGeom>
            <a:avLst/>
            <a:gdLst/>
            <a:ahLst/>
            <a:cxnLst/>
            <a:rect r="r" b="b" t="t" l="l"/>
            <a:pathLst>
              <a:path h="10287000" w="9502616">
                <a:moveTo>
                  <a:pt x="0" y="0"/>
                </a:moveTo>
                <a:lnTo>
                  <a:pt x="9502616" y="0"/>
                </a:lnTo>
                <a:lnTo>
                  <a:pt x="95026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8714"/>
            <a:ext cx="3773486" cy="90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DenseNet Finetuning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Confusion Matrix..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062800" y="237501"/>
            <a:ext cx="13012507" cy="8158967"/>
          </a:xfrm>
          <a:custGeom>
            <a:avLst/>
            <a:gdLst/>
            <a:ahLst/>
            <a:cxnLst/>
            <a:rect r="r" b="b" t="t" l="l"/>
            <a:pathLst>
              <a:path h="8158967" w="13012507">
                <a:moveTo>
                  <a:pt x="0" y="0"/>
                </a:moveTo>
                <a:lnTo>
                  <a:pt x="13012507" y="0"/>
                </a:lnTo>
                <a:lnTo>
                  <a:pt x="13012507" y="8158967"/>
                </a:lnTo>
                <a:lnTo>
                  <a:pt x="0" y="8158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8606" y="398784"/>
            <a:ext cx="4087592" cy="137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DenseNet Finetuning</a:t>
            </a:r>
          </a:p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Precision , Recall, F1-Score..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57840">
            <a:off x="8433627" y="362084"/>
            <a:ext cx="14604082" cy="10249410"/>
          </a:xfrm>
          <a:custGeom>
            <a:avLst/>
            <a:gdLst/>
            <a:ahLst/>
            <a:cxnLst/>
            <a:rect r="r" b="b" t="t" l="l"/>
            <a:pathLst>
              <a:path h="10249410" w="14604082">
                <a:moveTo>
                  <a:pt x="0" y="0"/>
                </a:moveTo>
                <a:lnTo>
                  <a:pt x="14604081" y="0"/>
                </a:lnTo>
                <a:lnTo>
                  <a:pt x="14604081" y="10249410"/>
                </a:lnTo>
                <a:lnTo>
                  <a:pt x="0" y="1024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257840">
            <a:off x="-4515796" y="6609692"/>
            <a:ext cx="14604082" cy="10249410"/>
          </a:xfrm>
          <a:custGeom>
            <a:avLst/>
            <a:gdLst/>
            <a:ahLst/>
            <a:cxnLst/>
            <a:rect r="r" b="b" t="t" l="l"/>
            <a:pathLst>
              <a:path h="10249410" w="14604082">
                <a:moveTo>
                  <a:pt x="0" y="0"/>
                </a:moveTo>
                <a:lnTo>
                  <a:pt x="14604082" y="0"/>
                </a:lnTo>
                <a:lnTo>
                  <a:pt x="14604082" y="10249410"/>
                </a:lnTo>
                <a:lnTo>
                  <a:pt x="0" y="1024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656859" y="1821214"/>
          <a:ext cx="17012190" cy="7766026"/>
        </p:xfrm>
        <a:graphic>
          <a:graphicData uri="http://schemas.openxmlformats.org/drawingml/2006/table">
            <a:tbl>
              <a:tblPr/>
              <a:tblGrid>
                <a:gridCol w="4234548"/>
                <a:gridCol w="4252550"/>
                <a:gridCol w="4241212"/>
                <a:gridCol w="4283879"/>
              </a:tblGrid>
              <a:tr h="13209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019"/>
                        </a:lnSpc>
                        <a:defRPr/>
                      </a:pPr>
                      <a:r>
                        <a:rPr lang="en-US" sz="42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019"/>
                        </a:lnSpc>
                        <a:defRPr/>
                      </a:pPr>
                      <a:r>
                        <a:rPr lang="en-US" sz="42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Xception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019"/>
                        </a:lnSpc>
                        <a:defRPr/>
                      </a:pPr>
                      <a:r>
                        <a:rPr lang="en-US" sz="4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DenseNet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42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80"/>
                        </a:lnSpc>
                        <a:defRPr/>
                      </a:pPr>
                      <a:r>
                        <a:rPr lang="en-US" sz="37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0.7610526315789473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0.6063157894736843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0.6631578947368421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7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Precision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0.8860832717284567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0.6196888242772159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0.6752619681079247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7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0.7610526315789473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0.6063157894736843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0.6631578947368421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7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0.773588292262073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0.6054438712636255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0.6559303008954062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7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0.9860161367400782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0.9407386345208616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0.9571352861114079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5012507" y="785739"/>
            <a:ext cx="8300894" cy="438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**C</a:t>
            </a: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omparison of the three models**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09241" y="0"/>
            <a:ext cx="14573753" cy="10219844"/>
          </a:xfrm>
          <a:custGeom>
            <a:avLst/>
            <a:gdLst/>
            <a:ahLst/>
            <a:cxnLst/>
            <a:rect r="r" b="b" t="t" l="l"/>
            <a:pathLst>
              <a:path h="10219844" w="14573753">
                <a:moveTo>
                  <a:pt x="0" y="0"/>
                </a:moveTo>
                <a:lnTo>
                  <a:pt x="14573752" y="0"/>
                </a:lnTo>
                <a:lnTo>
                  <a:pt x="14573752" y="10219844"/>
                </a:lnTo>
                <a:lnTo>
                  <a:pt x="0" y="1021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2400" y="624147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6"/>
                </a:lnTo>
                <a:lnTo>
                  <a:pt x="18288000" y="9343506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01957"/>
            <a:ext cx="16908117" cy="4528329"/>
          </a:xfrm>
          <a:custGeom>
            <a:avLst/>
            <a:gdLst/>
            <a:ahLst/>
            <a:cxnLst/>
            <a:rect r="r" b="b" t="t" l="l"/>
            <a:pathLst>
              <a:path h="4528329" w="16908117">
                <a:moveTo>
                  <a:pt x="0" y="0"/>
                </a:moveTo>
                <a:lnTo>
                  <a:pt x="16908117" y="0"/>
                </a:lnTo>
                <a:lnTo>
                  <a:pt x="16908117" y="4528329"/>
                </a:lnTo>
                <a:lnTo>
                  <a:pt x="0" y="4528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86" t="-33053" r="-7013" b="-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28714"/>
            <a:ext cx="6093683" cy="44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66"/>
              </a:lnSpc>
              <a:spcBef>
                <a:spcPct val="0"/>
              </a:spcBef>
            </a:pPr>
            <a:r>
              <a:rPr lang="en-US" sz="2619" spc="17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Summary Table of Pros and Cons...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23137" y="1914527"/>
            <a:ext cx="6349525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Overview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850751" y="-2824344"/>
            <a:ext cx="7793769" cy="7706089"/>
          </a:xfrm>
          <a:custGeom>
            <a:avLst/>
            <a:gdLst/>
            <a:ahLst/>
            <a:cxnLst/>
            <a:rect r="r" b="b" t="t" l="l"/>
            <a:pathLst>
              <a:path h="7706089" w="7793769">
                <a:moveTo>
                  <a:pt x="0" y="0"/>
                </a:moveTo>
                <a:lnTo>
                  <a:pt x="7793769" y="0"/>
                </a:lnTo>
                <a:lnTo>
                  <a:pt x="7793769" y="7706088"/>
                </a:lnTo>
                <a:lnTo>
                  <a:pt x="0" y="770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5384350" y="2773216"/>
            <a:ext cx="11102518" cy="10977615"/>
          </a:xfrm>
          <a:custGeom>
            <a:avLst/>
            <a:gdLst/>
            <a:ahLst/>
            <a:cxnLst/>
            <a:rect r="r" b="b" t="t" l="l"/>
            <a:pathLst>
              <a:path h="10977615" w="11102518">
                <a:moveTo>
                  <a:pt x="0" y="0"/>
                </a:moveTo>
                <a:lnTo>
                  <a:pt x="11102518" y="0"/>
                </a:lnTo>
                <a:lnTo>
                  <a:pt x="11102518" y="10977615"/>
                </a:lnTo>
                <a:lnTo>
                  <a:pt x="0" y="10977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689189" y="0"/>
            <a:ext cx="8603573" cy="10287000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solidFill>
              <a:srgbClr val="22222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2559480" y="4576213"/>
            <a:ext cx="6946204" cy="52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92" indent="-326946" lvl="1">
              <a:lnSpc>
                <a:spcPts val="4240"/>
              </a:lnSpc>
              <a:buFont typeface="Arial"/>
              <a:buChar char="•"/>
            </a:pPr>
            <a:r>
              <a:rPr lang="en-US" sz="3028" spc="21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ResNet model implementation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5629" y="3511200"/>
            <a:ext cx="683851" cy="425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 </a:t>
            </a:r>
          </a:p>
          <a:p>
            <a:pPr algn="ctr">
              <a:lnSpc>
                <a:spcPts val="4240"/>
              </a:lnSpc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  <a:p>
            <a:pPr algn="ctr">
              <a:lnSpc>
                <a:spcPts val="4240"/>
              </a:lnSpc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03</a:t>
            </a:r>
          </a:p>
          <a:p>
            <a:pPr algn="ctr">
              <a:lnSpc>
                <a:spcPts val="4240"/>
              </a:lnSpc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04</a:t>
            </a:r>
          </a:p>
          <a:p>
            <a:pPr algn="ctr">
              <a:lnSpc>
                <a:spcPts val="4240"/>
              </a:lnSpc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05</a:t>
            </a:r>
          </a:p>
          <a:p>
            <a:pPr algn="ctr">
              <a:lnSpc>
                <a:spcPts val="4240"/>
              </a:lnSpc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06</a:t>
            </a:r>
          </a:p>
          <a:p>
            <a:pPr algn="ctr">
              <a:lnSpc>
                <a:spcPts val="4240"/>
              </a:lnSpc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07</a:t>
            </a:r>
          </a:p>
          <a:p>
            <a:pPr algn="ctr" marL="0" indent="0" lvl="0">
              <a:lnSpc>
                <a:spcPts val="4240"/>
              </a:lnSpc>
            </a:pPr>
            <a:r>
              <a:rPr lang="en-US" b="true" sz="3028" spc="21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59480" y="5114231"/>
            <a:ext cx="6378483" cy="52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92" indent="-326946" lvl="1">
              <a:lnSpc>
                <a:spcPts val="4240"/>
              </a:lnSpc>
              <a:buFont typeface="Arial"/>
              <a:buChar char="•"/>
            </a:pPr>
            <a:r>
              <a:rPr lang="en-US" sz="3028" spc="21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Xception model fintuning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59480" y="5685002"/>
            <a:ext cx="5901597" cy="52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92" indent="-326946" lvl="1">
              <a:lnSpc>
                <a:spcPts val="4240"/>
              </a:lnSpc>
              <a:buFont typeface="Arial"/>
              <a:buChar char="•"/>
            </a:pPr>
            <a:r>
              <a:rPr lang="en-US" sz="3028" spc="21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DenseNet model fintuning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59480" y="4005077"/>
            <a:ext cx="4475642" cy="52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92" indent="-326946" lvl="1">
              <a:lnSpc>
                <a:spcPts val="4240"/>
              </a:lnSpc>
              <a:buFont typeface="Arial"/>
              <a:buChar char="•"/>
            </a:pPr>
            <a:r>
              <a:rPr lang="en-US" sz="3028" spc="21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preprocessing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9480" y="6227199"/>
            <a:ext cx="5901597" cy="52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92" indent="-326946" lvl="1">
              <a:lnSpc>
                <a:spcPts val="4240"/>
              </a:lnSpc>
              <a:buFont typeface="Arial"/>
              <a:buChar char="•"/>
            </a:pPr>
            <a:r>
              <a:rPr lang="en-US" sz="3028" spc="21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of each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59480" y="6741367"/>
            <a:ext cx="9739392" cy="52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92" indent="-326946" lvl="1">
              <a:lnSpc>
                <a:spcPts val="4240"/>
              </a:lnSpc>
              <a:buFont typeface="Arial"/>
              <a:buChar char="•"/>
            </a:pPr>
            <a:r>
              <a:rPr lang="en-US" sz="3028" spc="21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Confusion matrix, ROC and AUC visualization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59480" y="7255534"/>
            <a:ext cx="6584520" cy="52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92" indent="-326946" lvl="1">
              <a:lnSpc>
                <a:spcPts val="4240"/>
              </a:lnSpc>
              <a:buFont typeface="Arial"/>
              <a:buChar char="•"/>
            </a:pPr>
            <a:r>
              <a:rPr lang="en-US" sz="3028" spc="21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Precision , Recall , F1-score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9480" y="3511200"/>
            <a:ext cx="4475642" cy="52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92" indent="-326946" lvl="1">
              <a:lnSpc>
                <a:spcPts val="4240"/>
              </a:lnSpc>
              <a:buFont typeface="Arial"/>
              <a:buChar char="•"/>
            </a:pPr>
            <a:r>
              <a:rPr lang="en-US" sz="3028" spc="21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471747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6"/>
                </a:lnTo>
                <a:lnTo>
                  <a:pt x="18288000" y="9343506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558166" y="528663"/>
            <a:ext cx="11171668" cy="927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1"/>
              </a:lnSpc>
              <a:spcBef>
                <a:spcPct val="0"/>
              </a:spcBef>
            </a:pPr>
            <a:r>
              <a:rPr lang="en-US" sz="3500" spc="22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Based on the evaluation:</a:t>
            </a:r>
          </a:p>
          <a:p>
            <a:pPr algn="ctr">
              <a:lnSpc>
                <a:spcPts val="4901"/>
              </a:lnSpc>
              <a:spcBef>
                <a:spcPct val="0"/>
              </a:spcBef>
            </a:pPr>
          </a:p>
          <a:p>
            <a:pPr algn="ctr">
              <a:lnSpc>
                <a:spcPts val="4901"/>
              </a:lnSpc>
              <a:spcBef>
                <a:spcPct val="0"/>
              </a:spcBef>
            </a:pPr>
            <a:r>
              <a:rPr lang="en-US" sz="3500" spc="22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DenseNet is the best-performing model due to its highest accuracy, AUC, and generalization capabilities.</a:t>
            </a:r>
          </a:p>
          <a:p>
            <a:pPr algn="ctr">
              <a:lnSpc>
                <a:spcPts val="4901"/>
              </a:lnSpc>
              <a:spcBef>
                <a:spcPct val="0"/>
              </a:spcBef>
            </a:pPr>
            <a:r>
              <a:rPr lang="en-US" sz="3500" spc="22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Xception is a close second and is computationally more efficient compared to DenseNet.</a:t>
            </a:r>
          </a:p>
          <a:p>
            <a:pPr algn="ctr">
              <a:lnSpc>
                <a:spcPts val="4901"/>
              </a:lnSpc>
              <a:spcBef>
                <a:spcPct val="0"/>
              </a:spcBef>
            </a:pPr>
            <a:r>
              <a:rPr lang="en-US" sz="3500" spc="22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Custom ResNet achieves decent results but is slightly behind the transfer learning models due to limited data and training resources.</a:t>
            </a:r>
          </a:p>
          <a:p>
            <a:pPr algn="ctr">
              <a:lnSpc>
                <a:spcPts val="4901"/>
              </a:lnSpc>
              <a:spcBef>
                <a:spcPct val="0"/>
              </a:spcBef>
            </a:pPr>
            <a:r>
              <a:rPr lang="en-US" sz="3500" spc="22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Recommendation:</a:t>
            </a:r>
          </a:p>
          <a:p>
            <a:pPr algn="ctr">
              <a:lnSpc>
                <a:spcPts val="4901"/>
              </a:lnSpc>
              <a:spcBef>
                <a:spcPct val="0"/>
              </a:spcBef>
            </a:pPr>
            <a:r>
              <a:rPr lang="en-US" sz="3500" spc="22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Use DenseNet for the final implementation because of its superior accuracy and robust feature extraction capabilities.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51427" y="-1431242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5201426" y="4259559"/>
            <a:ext cx="3333515" cy="955885"/>
            <a:chOff x="0" y="0"/>
            <a:chExt cx="877963" cy="2517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7963" cy="251756"/>
            </a:xfrm>
            <a:custGeom>
              <a:avLst/>
              <a:gdLst/>
              <a:ahLst/>
              <a:cxnLst/>
              <a:rect r="r" b="b" t="t" l="l"/>
              <a:pathLst>
                <a:path h="251756" w="877963">
                  <a:moveTo>
                    <a:pt x="0" y="0"/>
                  </a:moveTo>
                  <a:lnTo>
                    <a:pt x="877963" y="0"/>
                  </a:lnTo>
                  <a:lnTo>
                    <a:pt x="877963" y="251756"/>
                  </a:lnTo>
                  <a:lnTo>
                    <a:pt x="0" y="251756"/>
                  </a:lnTo>
                  <a:close/>
                </a:path>
              </a:pathLst>
            </a:custGeom>
            <a:solidFill>
              <a:srgbClr val="22211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77963" cy="28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915941" y="1033822"/>
            <a:ext cx="3333515" cy="3225736"/>
          </a:xfrm>
          <a:custGeom>
            <a:avLst/>
            <a:gdLst/>
            <a:ahLst/>
            <a:cxnLst/>
            <a:rect r="r" b="b" t="t" l="l"/>
            <a:pathLst>
              <a:path h="3225736" w="3333515">
                <a:moveTo>
                  <a:pt x="0" y="0"/>
                </a:moveTo>
                <a:lnTo>
                  <a:pt x="3333516" y="0"/>
                </a:lnTo>
                <a:lnTo>
                  <a:pt x="3333516" y="3225737"/>
                </a:lnTo>
                <a:lnTo>
                  <a:pt x="0" y="3225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5108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8915941" y="4259559"/>
            <a:ext cx="3333515" cy="955885"/>
            <a:chOff x="0" y="0"/>
            <a:chExt cx="877963" cy="2517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7963" cy="251756"/>
            </a:xfrm>
            <a:custGeom>
              <a:avLst/>
              <a:gdLst/>
              <a:ahLst/>
              <a:cxnLst/>
              <a:rect r="r" b="b" t="t" l="l"/>
              <a:pathLst>
                <a:path h="251756" w="877963">
                  <a:moveTo>
                    <a:pt x="0" y="0"/>
                  </a:moveTo>
                  <a:lnTo>
                    <a:pt x="877963" y="0"/>
                  </a:lnTo>
                  <a:lnTo>
                    <a:pt x="877963" y="251756"/>
                  </a:lnTo>
                  <a:lnTo>
                    <a:pt x="0" y="251756"/>
                  </a:lnTo>
                  <a:close/>
                </a:path>
              </a:pathLst>
            </a:custGeom>
            <a:solidFill>
              <a:srgbClr val="22211E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77963" cy="28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631902" y="4259559"/>
            <a:ext cx="3333515" cy="955885"/>
            <a:chOff x="0" y="0"/>
            <a:chExt cx="877963" cy="2517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7963" cy="251756"/>
            </a:xfrm>
            <a:custGeom>
              <a:avLst/>
              <a:gdLst/>
              <a:ahLst/>
              <a:cxnLst/>
              <a:rect r="r" b="b" t="t" l="l"/>
              <a:pathLst>
                <a:path h="251756" w="877963">
                  <a:moveTo>
                    <a:pt x="0" y="0"/>
                  </a:moveTo>
                  <a:lnTo>
                    <a:pt x="877963" y="0"/>
                  </a:lnTo>
                  <a:lnTo>
                    <a:pt x="877963" y="251756"/>
                  </a:lnTo>
                  <a:lnTo>
                    <a:pt x="0" y="251756"/>
                  </a:lnTo>
                  <a:close/>
                </a:path>
              </a:pathLst>
            </a:custGeom>
            <a:solidFill>
              <a:srgbClr val="22211E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77963" cy="28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201426" y="1033822"/>
            <a:ext cx="3333515" cy="3225736"/>
          </a:xfrm>
          <a:custGeom>
            <a:avLst/>
            <a:gdLst/>
            <a:ahLst/>
            <a:cxnLst/>
            <a:rect r="r" b="b" t="t" l="l"/>
            <a:pathLst>
              <a:path h="3225736" w="3333515">
                <a:moveTo>
                  <a:pt x="0" y="0"/>
                </a:moveTo>
                <a:lnTo>
                  <a:pt x="3333515" y="0"/>
                </a:lnTo>
                <a:lnTo>
                  <a:pt x="3333515" y="3225737"/>
                </a:lnTo>
                <a:lnTo>
                  <a:pt x="0" y="3225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209" t="-53725" r="-32640" b="-2489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15941" y="1033822"/>
            <a:ext cx="3333515" cy="3225736"/>
          </a:xfrm>
          <a:custGeom>
            <a:avLst/>
            <a:gdLst/>
            <a:ahLst/>
            <a:cxnLst/>
            <a:rect r="r" b="b" t="t" l="l"/>
            <a:pathLst>
              <a:path h="3225736" w="3333515">
                <a:moveTo>
                  <a:pt x="0" y="0"/>
                </a:moveTo>
                <a:lnTo>
                  <a:pt x="3333516" y="0"/>
                </a:lnTo>
                <a:lnTo>
                  <a:pt x="3333516" y="3225737"/>
                </a:lnTo>
                <a:lnTo>
                  <a:pt x="0" y="3225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623" r="0" b="-34164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27188" y="4282830"/>
            <a:ext cx="3333515" cy="955885"/>
            <a:chOff x="0" y="0"/>
            <a:chExt cx="877963" cy="2517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77963" cy="251756"/>
            </a:xfrm>
            <a:custGeom>
              <a:avLst/>
              <a:gdLst/>
              <a:ahLst/>
              <a:cxnLst/>
              <a:rect r="r" b="b" t="t" l="l"/>
              <a:pathLst>
                <a:path h="251756" w="877963">
                  <a:moveTo>
                    <a:pt x="0" y="0"/>
                  </a:moveTo>
                  <a:lnTo>
                    <a:pt x="877963" y="0"/>
                  </a:lnTo>
                  <a:lnTo>
                    <a:pt x="877963" y="251756"/>
                  </a:lnTo>
                  <a:lnTo>
                    <a:pt x="0" y="251756"/>
                  </a:lnTo>
                  <a:close/>
                </a:path>
              </a:pathLst>
            </a:custGeom>
            <a:solidFill>
              <a:srgbClr val="22211E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77963" cy="28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27188" y="1033822"/>
            <a:ext cx="3333515" cy="3225736"/>
          </a:xfrm>
          <a:custGeom>
            <a:avLst/>
            <a:gdLst/>
            <a:ahLst/>
            <a:cxnLst/>
            <a:rect r="r" b="b" t="t" l="l"/>
            <a:pathLst>
              <a:path h="3225736" w="3333515">
                <a:moveTo>
                  <a:pt x="0" y="0"/>
                </a:moveTo>
                <a:lnTo>
                  <a:pt x="3333515" y="0"/>
                </a:lnTo>
                <a:lnTo>
                  <a:pt x="3333515" y="3225737"/>
                </a:lnTo>
                <a:lnTo>
                  <a:pt x="0" y="3225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27" t="-5043" r="0" b="-504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405346" y="3305085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4199373" y="5533990"/>
            <a:ext cx="3341033" cy="3547116"/>
          </a:xfrm>
          <a:custGeom>
            <a:avLst/>
            <a:gdLst/>
            <a:ahLst/>
            <a:cxnLst/>
            <a:rect r="r" b="b" t="t" l="l"/>
            <a:pathLst>
              <a:path h="3547116" w="3341033">
                <a:moveTo>
                  <a:pt x="0" y="0"/>
                </a:moveTo>
                <a:lnTo>
                  <a:pt x="3341033" y="0"/>
                </a:lnTo>
                <a:lnTo>
                  <a:pt x="3341033" y="3547116"/>
                </a:lnTo>
                <a:lnTo>
                  <a:pt x="0" y="35471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854" t="0" r="-13158" b="-2042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30457" y="1008114"/>
            <a:ext cx="3334961" cy="3251445"/>
          </a:xfrm>
          <a:custGeom>
            <a:avLst/>
            <a:gdLst/>
            <a:ahLst/>
            <a:cxnLst/>
            <a:rect r="r" b="b" t="t" l="l"/>
            <a:pathLst>
              <a:path h="3251445" w="3334961">
                <a:moveTo>
                  <a:pt x="0" y="0"/>
                </a:moveTo>
                <a:lnTo>
                  <a:pt x="3334960" y="0"/>
                </a:lnTo>
                <a:lnTo>
                  <a:pt x="3334960" y="3251445"/>
                </a:lnTo>
                <a:lnTo>
                  <a:pt x="0" y="32514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872" t="-33902" r="-4916" b="-35011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206890" y="9081106"/>
            <a:ext cx="3333515" cy="955885"/>
            <a:chOff x="0" y="0"/>
            <a:chExt cx="877963" cy="2517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77963" cy="251756"/>
            </a:xfrm>
            <a:custGeom>
              <a:avLst/>
              <a:gdLst/>
              <a:ahLst/>
              <a:cxnLst/>
              <a:rect r="r" b="b" t="t" l="l"/>
              <a:pathLst>
                <a:path h="251756" w="877963">
                  <a:moveTo>
                    <a:pt x="0" y="0"/>
                  </a:moveTo>
                  <a:lnTo>
                    <a:pt x="877963" y="0"/>
                  </a:lnTo>
                  <a:lnTo>
                    <a:pt x="877963" y="251756"/>
                  </a:lnTo>
                  <a:lnTo>
                    <a:pt x="0" y="251756"/>
                  </a:lnTo>
                  <a:close/>
                </a:path>
              </a:pathLst>
            </a:custGeom>
            <a:solidFill>
              <a:srgbClr val="22211E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77963" cy="28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507291" y="5533990"/>
            <a:ext cx="3377251" cy="3547116"/>
          </a:xfrm>
          <a:custGeom>
            <a:avLst/>
            <a:gdLst/>
            <a:ahLst/>
            <a:cxnLst/>
            <a:rect r="r" b="b" t="t" l="l"/>
            <a:pathLst>
              <a:path h="3547116" w="3377251">
                <a:moveTo>
                  <a:pt x="0" y="0"/>
                </a:moveTo>
                <a:lnTo>
                  <a:pt x="3377251" y="0"/>
                </a:lnTo>
                <a:lnTo>
                  <a:pt x="3377251" y="3547116"/>
                </a:lnTo>
                <a:lnTo>
                  <a:pt x="0" y="3547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3544" r="0" b="-3403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41723" y="-55797"/>
            <a:ext cx="8115300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Our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05655" y="4524430"/>
            <a:ext cx="2591227" cy="41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sz="2392" spc="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Mohab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18333" y="4585085"/>
            <a:ext cx="2426804" cy="41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sz="2392" spc="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sayed saber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85258" y="4524460"/>
            <a:ext cx="2426804" cy="41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sz="2392" spc="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Saeed Saber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98332" y="4501188"/>
            <a:ext cx="2591227" cy="41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sz="2392" spc="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Hassan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41191" y="9322735"/>
            <a:ext cx="2591227" cy="41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sz="2392" spc="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Ashraf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529159" y="9081106"/>
            <a:ext cx="3333515" cy="955885"/>
            <a:chOff x="0" y="0"/>
            <a:chExt cx="877963" cy="25175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77963" cy="251756"/>
            </a:xfrm>
            <a:custGeom>
              <a:avLst/>
              <a:gdLst/>
              <a:ahLst/>
              <a:cxnLst/>
              <a:rect r="r" b="b" t="t" l="l"/>
              <a:pathLst>
                <a:path h="251756" w="877963">
                  <a:moveTo>
                    <a:pt x="0" y="0"/>
                  </a:moveTo>
                  <a:lnTo>
                    <a:pt x="877963" y="0"/>
                  </a:lnTo>
                  <a:lnTo>
                    <a:pt x="877963" y="251756"/>
                  </a:lnTo>
                  <a:lnTo>
                    <a:pt x="0" y="251756"/>
                  </a:lnTo>
                  <a:close/>
                </a:path>
              </a:pathLst>
            </a:custGeom>
            <a:solidFill>
              <a:srgbClr val="22211E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77963" cy="28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040675" y="9322735"/>
            <a:ext cx="2591227" cy="41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  <a:spcBef>
                <a:spcPct val="0"/>
              </a:spcBef>
            </a:pPr>
            <a:r>
              <a:rPr lang="en-US" sz="2392" spc="5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Khaled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284157">
            <a:off x="-4903766" y="-786632"/>
            <a:ext cx="11454190" cy="14593204"/>
            <a:chOff x="0" y="0"/>
            <a:chExt cx="3016741" cy="3843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6741" cy="3843478"/>
            </a:xfrm>
            <a:custGeom>
              <a:avLst/>
              <a:gdLst/>
              <a:ahLst/>
              <a:cxnLst/>
              <a:rect r="r" b="b" t="t" l="l"/>
              <a:pathLst>
                <a:path h="3843478" w="3016741">
                  <a:moveTo>
                    <a:pt x="0" y="0"/>
                  </a:moveTo>
                  <a:lnTo>
                    <a:pt x="3016741" y="0"/>
                  </a:lnTo>
                  <a:lnTo>
                    <a:pt x="3016741" y="3843478"/>
                  </a:lnTo>
                  <a:lnTo>
                    <a:pt x="0" y="3843478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16741" cy="388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73310" y="5319574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1"/>
                </a:lnTo>
                <a:lnTo>
                  <a:pt x="0" y="910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4127082" y="8530034"/>
            <a:ext cx="2025971" cy="28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4"/>
              </a:lnSpc>
              <a:spcBef>
                <a:spcPct val="0"/>
              </a:spcBef>
            </a:pPr>
            <a:r>
              <a:rPr lang="en-US" sz="1652" i="true" spc="39">
                <a:solidFill>
                  <a:srgbClr val="FFFFFF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Gerente General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18150" y="3204205"/>
            <a:ext cx="6136317" cy="109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1A1A1A"/>
                </a:solidFill>
                <a:latin typeface="Alata"/>
                <a:ea typeface="Alata"/>
                <a:cs typeface="Alata"/>
                <a:sym typeface="Alata"/>
              </a:rPr>
              <a:t>Thank You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43556" y="314332"/>
            <a:ext cx="7978855" cy="9559897"/>
            <a:chOff x="0" y="0"/>
            <a:chExt cx="8585708" cy="1028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4"/>
              <a:stretch>
                <a:fillRect l="0" t="-2163" r="0" b="-2163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31454" y="4920753"/>
            <a:ext cx="422754" cy="422754"/>
          </a:xfrm>
          <a:custGeom>
            <a:avLst/>
            <a:gdLst/>
            <a:ahLst/>
            <a:cxnLst/>
            <a:rect r="r" b="b" t="t" l="l"/>
            <a:pathLst>
              <a:path h="422754" w="422754">
                <a:moveTo>
                  <a:pt x="0" y="0"/>
                </a:moveTo>
                <a:lnTo>
                  <a:pt x="422754" y="0"/>
                </a:lnTo>
                <a:lnTo>
                  <a:pt x="422754" y="422754"/>
                </a:lnTo>
                <a:lnTo>
                  <a:pt x="0" y="422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1416" y="5788545"/>
            <a:ext cx="538840" cy="539081"/>
          </a:xfrm>
          <a:custGeom>
            <a:avLst/>
            <a:gdLst/>
            <a:ahLst/>
            <a:cxnLst/>
            <a:rect r="r" b="b" t="t" l="l"/>
            <a:pathLst>
              <a:path h="539081" w="538840">
                <a:moveTo>
                  <a:pt x="0" y="0"/>
                </a:moveTo>
                <a:lnTo>
                  <a:pt x="538840" y="0"/>
                </a:lnTo>
                <a:lnTo>
                  <a:pt x="538840" y="539081"/>
                </a:lnTo>
                <a:lnTo>
                  <a:pt x="0" y="5390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601" y="5360412"/>
            <a:ext cx="480277" cy="480277"/>
          </a:xfrm>
          <a:custGeom>
            <a:avLst/>
            <a:gdLst/>
            <a:ahLst/>
            <a:cxnLst/>
            <a:rect r="r" b="b" t="t" l="l"/>
            <a:pathLst>
              <a:path h="480277" w="480277">
                <a:moveTo>
                  <a:pt x="0" y="0"/>
                </a:moveTo>
                <a:lnTo>
                  <a:pt x="480277" y="0"/>
                </a:lnTo>
                <a:lnTo>
                  <a:pt x="480277" y="480277"/>
                </a:lnTo>
                <a:lnTo>
                  <a:pt x="0" y="480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5478" y="5244713"/>
            <a:ext cx="565764" cy="565764"/>
          </a:xfrm>
          <a:custGeom>
            <a:avLst/>
            <a:gdLst/>
            <a:ahLst/>
            <a:cxnLst/>
            <a:rect r="r" b="b" t="t" l="l"/>
            <a:pathLst>
              <a:path h="565764" w="565764">
                <a:moveTo>
                  <a:pt x="0" y="0"/>
                </a:moveTo>
                <a:lnTo>
                  <a:pt x="565764" y="0"/>
                </a:lnTo>
                <a:lnTo>
                  <a:pt x="565764" y="565765"/>
                </a:lnTo>
                <a:lnTo>
                  <a:pt x="0" y="565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35478" y="6745099"/>
            <a:ext cx="565764" cy="566018"/>
          </a:xfrm>
          <a:custGeom>
            <a:avLst/>
            <a:gdLst/>
            <a:ahLst/>
            <a:cxnLst/>
            <a:rect r="r" b="b" t="t" l="l"/>
            <a:pathLst>
              <a:path h="566018" w="565764">
                <a:moveTo>
                  <a:pt x="0" y="0"/>
                </a:moveTo>
                <a:lnTo>
                  <a:pt x="565764" y="0"/>
                </a:lnTo>
                <a:lnTo>
                  <a:pt x="565764" y="566018"/>
                </a:lnTo>
                <a:lnTo>
                  <a:pt x="0" y="5660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335478" y="5996287"/>
            <a:ext cx="565764" cy="565764"/>
          </a:xfrm>
          <a:custGeom>
            <a:avLst/>
            <a:gdLst/>
            <a:ahLst/>
            <a:cxnLst/>
            <a:rect r="r" b="b" t="t" l="l"/>
            <a:pathLst>
              <a:path h="565764" w="565764">
                <a:moveTo>
                  <a:pt x="0" y="0"/>
                </a:moveTo>
                <a:lnTo>
                  <a:pt x="565764" y="0"/>
                </a:lnTo>
                <a:lnTo>
                  <a:pt x="565764" y="565764"/>
                </a:lnTo>
                <a:lnTo>
                  <a:pt x="0" y="5657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8818150" y="4460060"/>
            <a:ext cx="3265087" cy="55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6"/>
              </a:lnSpc>
              <a:spcBef>
                <a:spcPct val="0"/>
              </a:spcBef>
            </a:pPr>
            <a:r>
              <a:rPr lang="en-US" b="true" sz="3219" spc="77">
                <a:solidFill>
                  <a:srgbClr val="22211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Contact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37384" y="6082918"/>
            <a:ext cx="4923998" cy="41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0"/>
              </a:lnSpc>
              <a:spcBef>
                <a:spcPct val="0"/>
              </a:spcBef>
            </a:pPr>
            <a:r>
              <a:rPr lang="en-US" sz="2371" spc="56">
                <a:solidFill>
                  <a:srgbClr val="22211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hassananees188@gmail.com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37384" y="6793366"/>
            <a:ext cx="4594172" cy="41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0"/>
              </a:lnSpc>
              <a:spcBef>
                <a:spcPct val="0"/>
              </a:spcBef>
            </a:pPr>
            <a:r>
              <a:rPr lang="en-US" sz="2371" spc="56">
                <a:solidFill>
                  <a:srgbClr val="22211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www.fgffs3444.com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37384" y="5291900"/>
            <a:ext cx="2271233" cy="41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0"/>
              </a:lnSpc>
              <a:spcBef>
                <a:spcPct val="0"/>
              </a:spcBef>
            </a:pPr>
            <a:r>
              <a:rPr lang="en-US" sz="2371" spc="56">
                <a:solidFill>
                  <a:srgbClr val="22211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01144438800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062245" y="5245067"/>
            <a:ext cx="47625" cy="2066050"/>
            <a:chOff x="0" y="0"/>
            <a:chExt cx="12543" cy="5441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43" cy="544145"/>
            </a:xfrm>
            <a:custGeom>
              <a:avLst/>
              <a:gdLst/>
              <a:ahLst/>
              <a:cxnLst/>
              <a:rect r="r" b="b" t="t" l="l"/>
              <a:pathLst>
                <a:path h="544145" w="12543">
                  <a:moveTo>
                    <a:pt x="0" y="0"/>
                  </a:moveTo>
                  <a:lnTo>
                    <a:pt x="12543" y="0"/>
                  </a:lnTo>
                  <a:lnTo>
                    <a:pt x="12543" y="544145"/>
                  </a:lnTo>
                  <a:lnTo>
                    <a:pt x="0" y="544145"/>
                  </a:lnTo>
                  <a:close/>
                </a:path>
              </a:pathLst>
            </a:custGeom>
            <a:solidFill>
              <a:srgbClr val="22211E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543" cy="582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821" y="2014458"/>
            <a:ext cx="11821423" cy="6646089"/>
          </a:xfrm>
          <a:custGeom>
            <a:avLst/>
            <a:gdLst/>
            <a:ahLst/>
            <a:cxnLst/>
            <a:rect r="r" b="b" t="t" l="l"/>
            <a:pathLst>
              <a:path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58477" y="3588279"/>
            <a:ext cx="9357482" cy="436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3"/>
              </a:lnSpc>
              <a:spcBef>
                <a:spcPct val="0"/>
              </a:spcBef>
            </a:pPr>
          </a:p>
          <a:p>
            <a:pPr algn="l">
              <a:lnSpc>
                <a:spcPts val="3893"/>
              </a:lnSpc>
              <a:spcBef>
                <a:spcPct val="0"/>
              </a:spcBef>
            </a:pPr>
            <a:r>
              <a:rPr lang="en-US" sz="2781" spc="19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Deep learning models have revolutionized the field of image recognition and classification. In this documentation, we explore three state-of-the-art architectures: *ResNet, **Xception, and **DenseNet*, analyzing their performance on a custom dataset. We implement ResNet from scratch and apply transfer learning on Xception and DenseNet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8477" y="2549634"/>
            <a:ext cx="6349525" cy="109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5"/>
              </a:lnSpc>
              <a:spcBef>
                <a:spcPct val="0"/>
              </a:spcBef>
            </a:pPr>
            <a:r>
              <a:rPr lang="en-US" sz="6417" spc="4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Introduction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860438" y="724264"/>
            <a:ext cx="5608337" cy="59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428" spc="243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preprocessing...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63960"/>
            <a:ext cx="16271823" cy="615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 spc="19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Image Size: All images are resized to 224x224 pixels to ensure consistency across the dataset.</a:t>
            </a:r>
          </a:p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 spc="19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Normalization: Pixel values of the images are normalized to the range [0, 1] by dividing by 255.0.</a:t>
            </a:r>
          </a:p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 spc="19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Label Encoding: The plant species labels are encoded using LabelEncoder and converted to categorical format using to_categorical.</a:t>
            </a:r>
          </a:p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 spc="19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Train-Test Split: The data is split into training and validation sets with an 80/20 ratio using train_test_split.</a:t>
            </a:r>
          </a:p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 spc="19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Class Weights: Class weights are computed to handle class imbalances in the dataset, using the compute_class_weight function.</a:t>
            </a:r>
          </a:p>
          <a:p>
            <a:pPr algn="l">
              <a:lnSpc>
                <a:spcPts val="3772"/>
              </a:lnSpc>
              <a:spcBef>
                <a:spcPct val="0"/>
              </a:spcBef>
            </a:pPr>
            <a:r>
              <a:rPr lang="en-US" sz="2694" spc="19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Augmentation: Various augmentation techniques (e.g., rotation, width shift, height shift, shear, zoom, and horizontal flip) are applied to the training data to improve model generalization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832548" y="1312291"/>
            <a:ext cx="16181413" cy="220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2"/>
              </a:lnSpc>
              <a:spcBef>
                <a:spcPct val="0"/>
              </a:spcBef>
            </a:pPr>
            <a:r>
              <a:rPr lang="en-US" sz="3230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 Training Setup</a:t>
            </a:r>
          </a:p>
          <a:p>
            <a:pPr algn="l">
              <a:lnSpc>
                <a:spcPts val="3262"/>
              </a:lnSpc>
              <a:spcBef>
                <a:spcPct val="0"/>
              </a:spcBef>
            </a:pPr>
            <a:r>
              <a:rPr lang="en-US" sz="2330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Batch Size: A batch size of 32 is used for training the models.</a:t>
            </a:r>
          </a:p>
          <a:p>
            <a:pPr algn="l">
              <a:lnSpc>
                <a:spcPts val="3262"/>
              </a:lnSpc>
              <a:spcBef>
                <a:spcPct val="0"/>
              </a:spcBef>
            </a:pPr>
            <a:r>
              <a:rPr lang="en-US" sz="2330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Generator: ImageDataGenerator is employed for on-the-fly data augmentation during training.</a:t>
            </a:r>
          </a:p>
          <a:p>
            <a:pPr algn="l">
              <a:lnSpc>
                <a:spcPts val="3262"/>
              </a:lnSpc>
              <a:spcBef>
                <a:spcPct val="0"/>
              </a:spcBef>
            </a:pPr>
            <a:r>
              <a:rPr lang="en-US" sz="2330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Class Weights: The computed class weights are passed into the model during training to handle imbalanced classes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32548" y="4839945"/>
            <a:ext cx="15974794" cy="1460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0"/>
              </a:lnSpc>
              <a:spcBef>
                <a:spcPct val="0"/>
              </a:spcBef>
            </a:pPr>
            <a:r>
              <a:rPr lang="en-US" sz="3228" spc="2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Dataset Details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2528" spc="1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Species: The dataset contains 12 different plant species, which are the classes to be predicted.</a:t>
            </a:r>
          </a:p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sz="2528" spc="17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Image Format: The images are stored with filenames that correspond to unique identifiers.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6987" y="5337502"/>
            <a:ext cx="9379701" cy="9274179"/>
          </a:xfrm>
          <a:custGeom>
            <a:avLst/>
            <a:gdLst/>
            <a:ahLst/>
            <a:cxnLst/>
            <a:rect r="r" b="b" t="t" l="l"/>
            <a:pathLst>
              <a:path h="9274179" w="9379701">
                <a:moveTo>
                  <a:pt x="0" y="0"/>
                </a:moveTo>
                <a:lnTo>
                  <a:pt x="9379700" y="0"/>
                </a:lnTo>
                <a:lnTo>
                  <a:pt x="9379700" y="9274179"/>
                </a:lnTo>
                <a:lnTo>
                  <a:pt x="0" y="927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39129" y="-3084423"/>
            <a:ext cx="9212958" cy="9109312"/>
          </a:xfrm>
          <a:custGeom>
            <a:avLst/>
            <a:gdLst/>
            <a:ahLst/>
            <a:cxnLst/>
            <a:rect r="r" b="b" t="t" l="l"/>
            <a:pathLst>
              <a:path h="9109312" w="9212958">
                <a:moveTo>
                  <a:pt x="0" y="0"/>
                </a:moveTo>
                <a:lnTo>
                  <a:pt x="9212958" y="0"/>
                </a:lnTo>
                <a:lnTo>
                  <a:pt x="9212958" y="9109312"/>
                </a:lnTo>
                <a:lnTo>
                  <a:pt x="0" y="910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-7939"/>
            <a:ext cx="13726420" cy="10294939"/>
          </a:xfrm>
          <a:custGeom>
            <a:avLst/>
            <a:gdLst/>
            <a:ahLst/>
            <a:cxnLst/>
            <a:rect r="r" b="b" t="t" l="l"/>
            <a:pathLst>
              <a:path h="10294939" w="13726420">
                <a:moveTo>
                  <a:pt x="0" y="0"/>
                </a:moveTo>
                <a:lnTo>
                  <a:pt x="13726420" y="0"/>
                </a:lnTo>
                <a:lnTo>
                  <a:pt x="13726420" y="10294939"/>
                </a:lnTo>
                <a:lnTo>
                  <a:pt x="0" y="1029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41" t="-12119" r="0" b="-121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821" y="2014458"/>
            <a:ext cx="11821423" cy="6646089"/>
          </a:xfrm>
          <a:custGeom>
            <a:avLst/>
            <a:gdLst/>
            <a:ahLst/>
            <a:cxnLst/>
            <a:rect r="r" b="b" t="t" l="l"/>
            <a:pathLst>
              <a:path h="6646089" w="11821423">
                <a:moveTo>
                  <a:pt x="0" y="0"/>
                </a:moveTo>
                <a:lnTo>
                  <a:pt x="11821423" y="0"/>
                </a:lnTo>
                <a:lnTo>
                  <a:pt x="11821423" y="6646089"/>
                </a:lnTo>
                <a:lnTo>
                  <a:pt x="0" y="664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42352" y="3411141"/>
            <a:ext cx="10848360" cy="377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4318" spc="28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ResNet model implementation</a:t>
            </a:r>
          </a:p>
          <a:p>
            <a:pPr algn="l">
              <a:lnSpc>
                <a:spcPts val="6045"/>
              </a:lnSpc>
            </a:pPr>
          </a:p>
          <a:p>
            <a:pPr algn="l">
              <a:lnSpc>
                <a:spcPts val="6045"/>
              </a:lnSpc>
            </a:pPr>
            <a:r>
              <a:rPr lang="en-US" sz="4318" spc="28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Xception model fintuning </a:t>
            </a:r>
          </a:p>
          <a:p>
            <a:pPr algn="l">
              <a:lnSpc>
                <a:spcPts val="6045"/>
              </a:lnSpc>
            </a:pPr>
          </a:p>
          <a:p>
            <a:pPr algn="l" marL="0" indent="0" lvl="0">
              <a:lnSpc>
                <a:spcPts val="6045"/>
              </a:lnSpc>
              <a:spcBef>
                <a:spcPct val="0"/>
              </a:spcBef>
            </a:pPr>
            <a:r>
              <a:rPr lang="en-US" sz="4318" spc="28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DenseNet model fintuning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812739" y="2942844"/>
            <a:ext cx="5364505" cy="5717703"/>
          </a:xfrm>
          <a:custGeom>
            <a:avLst/>
            <a:gdLst/>
            <a:ahLst/>
            <a:cxnLst/>
            <a:rect r="r" b="b" t="t" l="l"/>
            <a:pathLst>
              <a:path h="5717703" w="5364505">
                <a:moveTo>
                  <a:pt x="0" y="0"/>
                </a:moveTo>
                <a:lnTo>
                  <a:pt x="5364505" y="0"/>
                </a:lnTo>
                <a:lnTo>
                  <a:pt x="5364505" y="5717703"/>
                </a:lnTo>
                <a:lnTo>
                  <a:pt x="0" y="57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565" b="-49879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263820" y="422523"/>
            <a:ext cx="5184657" cy="54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6"/>
              </a:lnSpc>
              <a:spcBef>
                <a:spcPct val="0"/>
              </a:spcBef>
            </a:pPr>
            <a:r>
              <a:rPr lang="en-US" sz="3219" spc="20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ResNet from Scratch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6105" y="422523"/>
            <a:ext cx="4124454" cy="54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6"/>
              </a:lnSpc>
              <a:spcBef>
                <a:spcPct val="0"/>
              </a:spcBef>
            </a:pPr>
            <a:r>
              <a:rPr lang="en-US" sz="3219" spc="20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Implmenetation: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105" y="866256"/>
            <a:ext cx="14534556" cy="8516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5"/>
              </a:lnSpc>
              <a:spcBef>
                <a:spcPct val="0"/>
              </a:spcBef>
            </a:pPr>
          </a:p>
          <a:p>
            <a:pPr algn="l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ResNet Architecture:</a:t>
            </a:r>
          </a:p>
          <a:p>
            <a:pPr algn="l" marL="492794" indent="-246397" lvl="1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Residual Blocks: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</a:t>
            </a: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Implements residual learning through skip connections that mitigate the vanishing gradient problem.</a:t>
            </a:r>
          </a:p>
          <a:p>
            <a:pPr algn="l" marL="492794" indent="-246397" lvl="1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Each block consists of:</a:t>
            </a:r>
          </a:p>
          <a:p>
            <a:pPr algn="l">
              <a:lnSpc>
                <a:spcPts val="3195"/>
              </a:lnSpc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Two Conv2D layers with BatchNormalization and ReLU activations.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</a:t>
            </a: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shortcut connection with Conv2D for matching dimensions when necessary.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Addition of the shortcut and main path outputs followed by ReLU activation.</a:t>
            </a:r>
          </a:p>
          <a:p>
            <a:pPr algn="l" marL="492794" indent="-246397" lvl="1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Initial Layers: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</a:t>
            </a: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Conv2D: Applies a 7x7 convolution with stride 2 for initial feature extraction.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BatchNormalization and ReLU: Standardize and activate the output.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MaxPooling2D: Reduces spatial dimensions.</a:t>
            </a:r>
          </a:p>
          <a:p>
            <a:pPr algn="l" marL="492794" indent="-246397" lvl="1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Block Structure:</a:t>
            </a:r>
          </a:p>
          <a:p>
            <a:pPr algn="l">
              <a:lnSpc>
                <a:spcPts val="3195"/>
              </a:lnSpc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Residual blocks are stacked with increasing filter sizes (64, 128, 256, 512).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</a:t>
            </a: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Strided convolutions are used to downsample spatial dimensions.</a:t>
            </a:r>
          </a:p>
          <a:p>
            <a:pPr algn="l" marL="492794" indent="-246397" lvl="1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Custom Top Layers: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</a:t>
            </a: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GlobalAveragePooling2D: Reduces feature maps to a single vector.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Dense(512, ReLU): Learns task-specific features.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Dropout(0.6): Prevents overfitting.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Dense(num_classes, softmax): Outputs class probabilities.</a:t>
            </a:r>
          </a:p>
          <a:p>
            <a:pPr algn="l">
              <a:lnSpc>
                <a:spcPts val="31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1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876339"/>
            <a:ext cx="18288000" cy="9343505"/>
          </a:xfrm>
          <a:custGeom>
            <a:avLst/>
            <a:gdLst/>
            <a:ahLst/>
            <a:cxnLst/>
            <a:rect r="r" b="b" t="t" l="l"/>
            <a:pathLst>
              <a:path h="9343505" w="18288000">
                <a:moveTo>
                  <a:pt x="18288000" y="0"/>
                </a:moveTo>
                <a:lnTo>
                  <a:pt x="0" y="0"/>
                </a:lnTo>
                <a:lnTo>
                  <a:pt x="0" y="9343505"/>
                </a:lnTo>
                <a:lnTo>
                  <a:pt x="18288000" y="9343505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266628" y="1297980"/>
            <a:ext cx="5136016" cy="54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6"/>
              </a:lnSpc>
              <a:spcBef>
                <a:spcPct val="0"/>
              </a:spcBef>
            </a:pPr>
            <a:r>
              <a:rPr lang="en-US" sz="3219" spc="20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ResNet 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6628" y="2245422"/>
            <a:ext cx="9369450" cy="768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Loss and Optimizer:</a:t>
            </a:r>
          </a:p>
          <a:p>
            <a:pPr algn="l" marL="502887" indent="-251444" lvl="1">
              <a:lnSpc>
                <a:spcPts val="3260"/>
              </a:lnSpc>
              <a:buFont typeface="Arial"/>
              <a:buChar char="•"/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Loss: categorical_crossentropy</a:t>
            </a:r>
          </a:p>
          <a:p>
            <a:pPr algn="l" marL="502887" indent="-251444" lvl="1">
              <a:lnSpc>
                <a:spcPts val="3260"/>
              </a:lnSpc>
              <a:buFont typeface="Arial"/>
              <a:buChar char="•"/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Optimizer: Adam with a learning rate of 1e-4</a:t>
            </a:r>
          </a:p>
          <a:p>
            <a:pPr algn="l">
              <a:lnSpc>
                <a:spcPts val="3260"/>
              </a:lnSpc>
            </a:pPr>
          </a:p>
          <a:p>
            <a:pPr algn="l">
              <a:lnSpc>
                <a:spcPts val="3260"/>
              </a:lnSpc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Training Workflow:</a:t>
            </a:r>
          </a:p>
          <a:p>
            <a:pPr algn="l" marL="502887" indent="-251444" lvl="1">
              <a:lnSpc>
                <a:spcPts val="3260"/>
              </a:lnSpc>
              <a:buFont typeface="Arial"/>
              <a:buChar char="•"/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Training on augmented data using train_generator.</a:t>
            </a:r>
          </a:p>
          <a:p>
            <a:pPr algn="l" marL="502887" indent="-251444" lvl="1">
              <a:lnSpc>
                <a:spcPts val="3260"/>
              </a:lnSpc>
              <a:buFont typeface="Arial"/>
              <a:buChar char="•"/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Validation on X_val and y_val.</a:t>
            </a:r>
          </a:p>
          <a:p>
            <a:pPr algn="l" marL="502887" indent="-251444" lvl="1">
              <a:lnSpc>
                <a:spcPts val="3260"/>
              </a:lnSpc>
              <a:buFont typeface="Arial"/>
              <a:buChar char="•"/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Class imbalance handled via class_weight.</a:t>
            </a:r>
          </a:p>
          <a:p>
            <a:pPr algn="l" marL="502887" indent="-251444" lvl="1">
              <a:lnSpc>
                <a:spcPts val="3260"/>
              </a:lnSpc>
              <a:buFont typeface="Arial"/>
              <a:buChar char="•"/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Heavy reliance on augmented data to improve generalization, which may not always be effective for certain tasks.</a:t>
            </a:r>
          </a:p>
          <a:p>
            <a:pPr algn="l">
              <a:lnSpc>
                <a:spcPts val="3260"/>
              </a:lnSpc>
            </a:pPr>
          </a:p>
          <a:p>
            <a:pPr algn="l">
              <a:lnSpc>
                <a:spcPts val="3260"/>
              </a:lnSpc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Evaluation and Testing:</a:t>
            </a:r>
          </a:p>
          <a:p>
            <a:pPr algn="l" marL="502887" indent="-251444" lvl="1">
              <a:lnSpc>
                <a:spcPts val="3260"/>
              </a:lnSpc>
              <a:buFont typeface="Arial"/>
              <a:buChar char="•"/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Validation loss and accuracy monitored after training.</a:t>
            </a:r>
          </a:p>
          <a:p>
            <a:pPr algn="l" marL="502887" indent="-251444" lvl="1">
              <a:lnSpc>
                <a:spcPts val="3260"/>
              </a:lnSpc>
              <a:buFont typeface="Arial"/>
              <a:buChar char="•"/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Test data preprocessed (resized, normalized).</a:t>
            </a:r>
          </a:p>
          <a:p>
            <a:pPr algn="l" marL="502887" indent="-251444" lvl="1">
              <a:lnSpc>
                <a:spcPts val="3260"/>
              </a:lnSpc>
              <a:buFont typeface="Arial"/>
              <a:buChar char="•"/>
            </a:pPr>
            <a:r>
              <a:rPr lang="en-US" sz="2329" spc="16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Predictions saved to a CSV file, mapping file names to predicted labels.</a:t>
            </a:r>
          </a:p>
          <a:p>
            <a:pPr algn="l">
              <a:lnSpc>
                <a:spcPts val="3260"/>
              </a:lnSpc>
            </a:pPr>
          </a:p>
          <a:p>
            <a:pPr algn="l">
              <a:lnSpc>
                <a:spcPts val="32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DAGZkcQyQ4U</dc:identifier>
  <dcterms:modified xsi:type="dcterms:W3CDTF">2011-08-01T06:04:30Z</dcterms:modified>
  <cp:revision>1</cp:revision>
  <dc:title>Black Modern Professional Business Project Presentation</dc:title>
</cp:coreProperties>
</file>